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4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5A03"/>
    <a:srgbClr val="FC8631"/>
    <a:srgbClr val="F4B183"/>
    <a:srgbClr val="F8CBAD"/>
    <a:srgbClr val="FF9900"/>
    <a:srgbClr val="FBE5D6"/>
    <a:srgbClr val="F7B2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291" autoAdjust="0"/>
  </p:normalViewPr>
  <p:slideViewPr>
    <p:cSldViewPr snapToGrid="0">
      <p:cViewPr varScale="1">
        <p:scale>
          <a:sx n="65" d="100"/>
          <a:sy n="65" d="100"/>
        </p:scale>
        <p:origin x="798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39FA-0F6C-4DCA-928B-86AA2113E8C6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4B46-6259-4C05-8CEA-9ACC9DF0C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75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39FA-0F6C-4DCA-928B-86AA2113E8C6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4B46-6259-4C05-8CEA-9ACC9DF0C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192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39FA-0F6C-4DCA-928B-86AA2113E8C6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4B46-6259-4C05-8CEA-9ACC9DF0C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302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39FA-0F6C-4DCA-928B-86AA2113E8C6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4B46-6259-4C05-8CEA-9ACC9DF0C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68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39FA-0F6C-4DCA-928B-86AA2113E8C6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4B46-6259-4C05-8CEA-9ACC9DF0C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479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39FA-0F6C-4DCA-928B-86AA2113E8C6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4B46-6259-4C05-8CEA-9ACC9DF0C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779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39FA-0F6C-4DCA-928B-86AA2113E8C6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4B46-6259-4C05-8CEA-9ACC9DF0C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24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39FA-0F6C-4DCA-928B-86AA2113E8C6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4B46-6259-4C05-8CEA-9ACC9DF0C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40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39FA-0F6C-4DCA-928B-86AA2113E8C6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4B46-6259-4C05-8CEA-9ACC9DF0C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609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39FA-0F6C-4DCA-928B-86AA2113E8C6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4B46-6259-4C05-8CEA-9ACC9DF0C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45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39FA-0F6C-4DCA-928B-86AA2113E8C6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4B46-6259-4C05-8CEA-9ACC9DF0C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3835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E39FA-0F6C-4DCA-928B-86AA2113E8C6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44B46-6259-4C05-8CEA-9ACC9DF0C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90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aixaDeTexto 52"/>
          <p:cNvSpPr txBox="1"/>
          <p:nvPr/>
        </p:nvSpPr>
        <p:spPr>
          <a:xfrm>
            <a:off x="2653114" y="2789557"/>
            <a:ext cx="64908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ESTRUTURA ORGANIZACIONAL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2024</a:t>
            </a:r>
            <a:endParaRPr kumimoji="0" lang="pt-BR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A837DF4-6943-45D6-B699-2C3D01F44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17" y="5962355"/>
            <a:ext cx="2094832" cy="62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26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FE1E2C33-E16B-73F0-B260-BA4897BA3405}"/>
              </a:ext>
            </a:extLst>
          </p:cNvPr>
          <p:cNvCxnSpPr>
            <a:cxnSpLocks/>
            <a:stCxn id="974" idx="2"/>
            <a:endCxn id="9" idx="0"/>
          </p:cNvCxnSpPr>
          <p:nvPr/>
        </p:nvCxnSpPr>
        <p:spPr>
          <a:xfrm flipH="1">
            <a:off x="2629800" y="1507624"/>
            <a:ext cx="7725" cy="4386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57" name="Retângulo de cantos arredondados 8">
            <a:extLst>
              <a:ext uri="{FF2B5EF4-FFF2-40B4-BE49-F238E27FC236}">
                <a16:creationId xmlns:a16="http://schemas.microsoft.com/office/drawing/2014/main" id="{7EE14965-B425-4BB6-A1E2-2974D0A65CEC}"/>
              </a:ext>
            </a:extLst>
          </p:cNvPr>
          <p:cNvSpPr/>
          <p:nvPr/>
        </p:nvSpPr>
        <p:spPr>
          <a:xfrm>
            <a:off x="8370517" y="2764432"/>
            <a:ext cx="1101100" cy="657800"/>
          </a:xfrm>
          <a:prstGeom prst="roundRect">
            <a:avLst/>
          </a:prstGeom>
          <a:solidFill>
            <a:srgbClr val="F4B18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Gerência Op. Transferência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João A. R. Júnior</a:t>
            </a:r>
            <a:endParaRPr kumimoji="0" lang="pt-BR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Retângulo de cantos arredondados 8">
            <a:extLst>
              <a:ext uri="{FF2B5EF4-FFF2-40B4-BE49-F238E27FC236}">
                <a16:creationId xmlns:a16="http://schemas.microsoft.com/office/drawing/2014/main" id="{0045FBBC-8A35-4D31-8E79-07DAD1D5D347}"/>
              </a:ext>
            </a:extLst>
          </p:cNvPr>
          <p:cNvSpPr/>
          <p:nvPr/>
        </p:nvSpPr>
        <p:spPr>
          <a:xfrm>
            <a:off x="9729431" y="1979799"/>
            <a:ext cx="1100723" cy="706846"/>
          </a:xfrm>
          <a:prstGeom prst="roundRect">
            <a:avLst/>
          </a:prstGeom>
          <a:solidFill>
            <a:srgbClr val="F7B255">
              <a:alpha val="96863"/>
            </a:srgb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 Controladoria e Finanças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José Maurício  L. S. Junior</a:t>
            </a:r>
          </a:p>
        </p:txBody>
      </p:sp>
      <p:sp>
        <p:nvSpPr>
          <p:cNvPr id="72" name="Retângulo de cantos arredondados 8">
            <a:extLst>
              <a:ext uri="{FF2B5EF4-FFF2-40B4-BE49-F238E27FC236}">
                <a16:creationId xmlns:a16="http://schemas.microsoft.com/office/drawing/2014/main" id="{6ED81CD6-50F1-4F4B-B12E-4892A617B19E}"/>
              </a:ext>
            </a:extLst>
          </p:cNvPr>
          <p:cNvSpPr/>
          <p:nvPr/>
        </p:nvSpPr>
        <p:spPr>
          <a:xfrm>
            <a:off x="9729243" y="4206867"/>
            <a:ext cx="1100723" cy="556945"/>
          </a:xfrm>
          <a:prstGeom prst="roundRect">
            <a:avLst/>
          </a:prstGeom>
          <a:solidFill>
            <a:srgbClr val="F4B18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Gerência Suprimentos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Alessandro M. M. </a:t>
            </a:r>
            <a:r>
              <a:rPr kumimoji="0" lang="pt-BR" sz="85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Zerbone</a:t>
            </a: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Retângulo de cantos arredondados 8">
            <a:extLst>
              <a:ext uri="{FF2B5EF4-FFF2-40B4-BE49-F238E27FC236}">
                <a16:creationId xmlns:a16="http://schemas.microsoft.com/office/drawing/2014/main" id="{98F73C5D-581F-4252-9C91-298073AC0D7A}"/>
              </a:ext>
            </a:extLst>
          </p:cNvPr>
          <p:cNvSpPr/>
          <p:nvPr/>
        </p:nvSpPr>
        <p:spPr>
          <a:xfrm>
            <a:off x="9729243" y="2836587"/>
            <a:ext cx="1100723" cy="556945"/>
          </a:xfrm>
          <a:prstGeom prst="roundRect">
            <a:avLst/>
          </a:prstGeom>
          <a:solidFill>
            <a:srgbClr val="F4B18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Gerência Financeira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Robson Gnoatto</a:t>
            </a:r>
          </a:p>
        </p:txBody>
      </p:sp>
      <p:sp>
        <p:nvSpPr>
          <p:cNvPr id="84" name="Retângulo de cantos arredondados 8">
            <a:extLst>
              <a:ext uri="{FF2B5EF4-FFF2-40B4-BE49-F238E27FC236}">
                <a16:creationId xmlns:a16="http://schemas.microsoft.com/office/drawing/2014/main" id="{4952AE18-9694-4C48-9F23-AF31E8B474E2}"/>
              </a:ext>
            </a:extLst>
          </p:cNvPr>
          <p:cNvSpPr/>
          <p:nvPr/>
        </p:nvSpPr>
        <p:spPr>
          <a:xfrm>
            <a:off x="9729243" y="3519451"/>
            <a:ext cx="1100723" cy="556945"/>
          </a:xfrm>
          <a:prstGeom prst="roundRect">
            <a:avLst/>
          </a:prstGeom>
          <a:solidFill>
            <a:srgbClr val="F4B18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Gerência Planejamento &amp; Controle e DP Filipe Benini</a:t>
            </a: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Retângulo de cantos arredondados 8">
            <a:extLst>
              <a:ext uri="{FF2B5EF4-FFF2-40B4-BE49-F238E27FC236}">
                <a16:creationId xmlns:a16="http://schemas.microsoft.com/office/drawing/2014/main" id="{DD7128BA-27A5-4784-9DA0-1BE08E3B65F3}"/>
              </a:ext>
            </a:extLst>
          </p:cNvPr>
          <p:cNvSpPr/>
          <p:nvPr/>
        </p:nvSpPr>
        <p:spPr>
          <a:xfrm>
            <a:off x="9729243" y="4887842"/>
            <a:ext cx="1100723" cy="556945"/>
          </a:xfrm>
          <a:prstGeom prst="roundRect">
            <a:avLst/>
          </a:prstGeom>
          <a:solidFill>
            <a:srgbClr val="F8CBAD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Coordenação  Custos e Inf. Gerenciais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Filipe Benini</a:t>
            </a:r>
          </a:p>
        </p:txBody>
      </p:sp>
      <p:grpSp>
        <p:nvGrpSpPr>
          <p:cNvPr id="33" name="Agrupar 32">
            <a:extLst>
              <a:ext uri="{FF2B5EF4-FFF2-40B4-BE49-F238E27FC236}">
                <a16:creationId xmlns:a16="http://schemas.microsoft.com/office/drawing/2014/main" id="{695CB1F7-44E0-4E5A-A28D-6C22748662B0}"/>
              </a:ext>
            </a:extLst>
          </p:cNvPr>
          <p:cNvGrpSpPr/>
          <p:nvPr/>
        </p:nvGrpSpPr>
        <p:grpSpPr>
          <a:xfrm>
            <a:off x="9729245" y="2819808"/>
            <a:ext cx="1110748" cy="3259391"/>
            <a:chOff x="6944405" y="2841108"/>
            <a:chExt cx="1110748" cy="3259391"/>
          </a:xfrm>
        </p:grpSpPr>
        <p:sp>
          <p:nvSpPr>
            <p:cNvPr id="61" name="Retângulo de cantos arredondados 8">
              <a:extLst>
                <a:ext uri="{FF2B5EF4-FFF2-40B4-BE49-F238E27FC236}">
                  <a16:creationId xmlns:a16="http://schemas.microsoft.com/office/drawing/2014/main" id="{56AA9B8E-9AA0-4E3B-A652-20CE0926A095}"/>
                </a:ext>
              </a:extLst>
            </p:cNvPr>
            <p:cNvSpPr/>
            <p:nvPr/>
          </p:nvSpPr>
          <p:spPr>
            <a:xfrm>
              <a:off x="6954430" y="5582200"/>
              <a:ext cx="1100723" cy="518299"/>
            </a:xfrm>
            <a:prstGeom prst="roundRect">
              <a:avLst/>
            </a:prstGeom>
            <a:solidFill>
              <a:srgbClr val="F8CBAD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850" dirty="0">
                  <a:solidFill>
                    <a:prstClr val="black"/>
                  </a:solidFill>
                  <a:latin typeface="Calibri" panose="020F0502020204030204"/>
                </a:rPr>
                <a:t>Supervisão Departamento Pessoal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850" dirty="0">
                  <a:solidFill>
                    <a:prstClr val="black"/>
                  </a:solidFill>
                  <a:latin typeface="Calibri" panose="020F0502020204030204"/>
                </a:rPr>
                <a:t> Michelle Peixoto</a:t>
              </a:r>
              <a:endPara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Retângulo de cantos arredondados 8">
              <a:extLst>
                <a:ext uri="{FF2B5EF4-FFF2-40B4-BE49-F238E27FC236}">
                  <a16:creationId xmlns:a16="http://schemas.microsoft.com/office/drawing/2014/main" id="{9D16CBBA-C88B-4B5A-B10E-51E4CFD5CE59}"/>
                </a:ext>
              </a:extLst>
            </p:cNvPr>
            <p:cNvSpPr/>
            <p:nvPr/>
          </p:nvSpPr>
          <p:spPr>
            <a:xfrm>
              <a:off x="6946410" y="4211654"/>
              <a:ext cx="1100723" cy="556945"/>
            </a:xfrm>
            <a:prstGeom prst="roundRect">
              <a:avLst/>
            </a:prstGeom>
            <a:solidFill>
              <a:srgbClr val="F4B183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850" dirty="0">
                  <a:solidFill>
                    <a:prstClr val="black"/>
                  </a:solidFill>
                  <a:latin typeface="Calibri" panose="020F0502020204030204"/>
                </a:rPr>
                <a:t>Coordenação Contábil/Fiscal/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850" dirty="0">
                  <a:solidFill>
                    <a:prstClr val="black"/>
                  </a:solidFill>
                  <a:latin typeface="Calibri" panose="020F0502020204030204"/>
                </a:rPr>
                <a:t>Tributário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</a:t>
              </a:r>
              <a:r>
                <a:rPr lang="pt-BR" sz="850" i="1" dirty="0" err="1">
                  <a:solidFill>
                    <a:prstClr val="black"/>
                  </a:solidFill>
                  <a:latin typeface="Calibri" panose="020F0502020204030204"/>
                </a:rPr>
                <a:t>iamara</a:t>
              </a:r>
              <a:r>
                <a:rPr lang="pt-BR" sz="850" i="1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pt-BR" sz="850" i="1" dirty="0" err="1">
                  <a:solidFill>
                    <a:prstClr val="black"/>
                  </a:solidFill>
                  <a:latin typeface="Calibri" panose="020F0502020204030204"/>
                </a:rPr>
                <a:t>Grazik</a:t>
              </a:r>
              <a:endPara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Retângulo de cantos arredondados 8">
              <a:extLst>
                <a:ext uri="{FF2B5EF4-FFF2-40B4-BE49-F238E27FC236}">
                  <a16:creationId xmlns:a16="http://schemas.microsoft.com/office/drawing/2014/main" id="{18CCA38B-EB8A-44FA-9BB1-C3D9F7FC334B}"/>
                </a:ext>
              </a:extLst>
            </p:cNvPr>
            <p:cNvSpPr/>
            <p:nvPr/>
          </p:nvSpPr>
          <p:spPr>
            <a:xfrm>
              <a:off x="6950420" y="2841108"/>
              <a:ext cx="1100723" cy="556945"/>
            </a:xfrm>
            <a:prstGeom prst="roundRect">
              <a:avLst/>
            </a:prstGeom>
            <a:solidFill>
              <a:srgbClr val="F4B183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Gerência </a:t>
              </a:r>
              <a:r>
                <a:rPr kumimoji="0" lang="pt-BR" sz="850" b="0" i="1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Adm</a:t>
              </a:r>
              <a:r>
                <a:rPr kumimoji="0" lang="pt-BR" sz="8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/CCO e CDI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850" i="1" dirty="0">
                  <a:solidFill>
                    <a:prstClr val="black"/>
                  </a:solidFill>
                  <a:latin typeface="Calibri" panose="020F0502020204030204"/>
                </a:rPr>
                <a:t>Juliane M. Bet</a:t>
              </a:r>
              <a:endPara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Retângulo de cantos arredondados 8">
              <a:extLst>
                <a:ext uri="{FF2B5EF4-FFF2-40B4-BE49-F238E27FC236}">
                  <a16:creationId xmlns:a16="http://schemas.microsoft.com/office/drawing/2014/main" id="{49CD7038-8AD0-47AE-8931-E8CCDDB5284F}"/>
                </a:ext>
              </a:extLst>
            </p:cNvPr>
            <p:cNvSpPr/>
            <p:nvPr/>
          </p:nvSpPr>
          <p:spPr>
            <a:xfrm>
              <a:off x="6944405" y="4896927"/>
              <a:ext cx="1100723" cy="556945"/>
            </a:xfrm>
            <a:prstGeom prst="roundRect">
              <a:avLst/>
            </a:prstGeom>
            <a:solidFill>
              <a:srgbClr val="F8CBAD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850" dirty="0">
                  <a:solidFill>
                    <a:prstClr val="black"/>
                  </a:solidFill>
                  <a:latin typeface="Calibri" panose="020F0502020204030204"/>
                </a:rPr>
                <a:t>Supervisão ADM/CCO/CDI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Thiago Valadares</a:t>
              </a:r>
            </a:p>
          </p:txBody>
        </p:sp>
      </p:grpSp>
      <p:cxnSp>
        <p:nvCxnSpPr>
          <p:cNvPr id="140" name="Conector: Angulado 139">
            <a:extLst>
              <a:ext uri="{FF2B5EF4-FFF2-40B4-BE49-F238E27FC236}">
                <a16:creationId xmlns:a16="http://schemas.microsoft.com/office/drawing/2014/main" id="{542942ED-04D4-4008-93AE-7A8802C7AFBF}"/>
              </a:ext>
            </a:extLst>
          </p:cNvPr>
          <p:cNvCxnSpPr>
            <a:cxnSpLocks/>
          </p:cNvCxnSpPr>
          <p:nvPr/>
        </p:nvCxnSpPr>
        <p:spPr>
          <a:xfrm flipH="1">
            <a:off x="9225953" y="2308700"/>
            <a:ext cx="124259" cy="784632"/>
          </a:xfrm>
          <a:prstGeom prst="bentConnector4">
            <a:avLst>
              <a:gd name="adj1" fmla="val -183971"/>
              <a:gd name="adj2" fmla="val 7095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Conector: Angulado 187">
            <a:extLst>
              <a:ext uri="{FF2B5EF4-FFF2-40B4-BE49-F238E27FC236}">
                <a16:creationId xmlns:a16="http://schemas.microsoft.com/office/drawing/2014/main" id="{6F95A185-DA06-4D54-8EB8-F781174D123A}"/>
              </a:ext>
            </a:extLst>
          </p:cNvPr>
          <p:cNvCxnSpPr>
            <a:cxnSpLocks/>
            <a:endCxn id="61" idx="3"/>
          </p:cNvCxnSpPr>
          <p:nvPr/>
        </p:nvCxnSpPr>
        <p:spPr>
          <a:xfrm>
            <a:off x="10837988" y="2338057"/>
            <a:ext cx="2005" cy="3481993"/>
          </a:xfrm>
          <a:prstGeom prst="bentConnector3">
            <a:avLst>
              <a:gd name="adj1" fmla="val 11501496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Conector: Angulado 190">
            <a:extLst>
              <a:ext uri="{FF2B5EF4-FFF2-40B4-BE49-F238E27FC236}">
                <a16:creationId xmlns:a16="http://schemas.microsoft.com/office/drawing/2014/main" id="{21391301-54CC-41CC-BEC0-72A1A84C964A}"/>
              </a:ext>
            </a:extLst>
          </p:cNvPr>
          <p:cNvCxnSpPr>
            <a:cxnSpLocks/>
            <a:endCxn id="69" idx="3"/>
          </p:cNvCxnSpPr>
          <p:nvPr/>
        </p:nvCxnSpPr>
        <p:spPr>
          <a:xfrm flipH="1">
            <a:off x="10829968" y="2338057"/>
            <a:ext cx="8020" cy="2816043"/>
          </a:xfrm>
          <a:prstGeom prst="bentConnector3">
            <a:avLst>
              <a:gd name="adj1" fmla="val -285037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Conector: Angulado 193">
            <a:extLst>
              <a:ext uri="{FF2B5EF4-FFF2-40B4-BE49-F238E27FC236}">
                <a16:creationId xmlns:a16="http://schemas.microsoft.com/office/drawing/2014/main" id="{323FDC4F-D108-4AFE-95C0-2649A3AE28CB}"/>
              </a:ext>
            </a:extLst>
          </p:cNvPr>
          <p:cNvCxnSpPr>
            <a:cxnSpLocks/>
            <a:endCxn id="60" idx="3"/>
          </p:cNvCxnSpPr>
          <p:nvPr/>
        </p:nvCxnSpPr>
        <p:spPr>
          <a:xfrm flipH="1">
            <a:off x="10831973" y="2338057"/>
            <a:ext cx="6015" cy="2130770"/>
          </a:xfrm>
          <a:prstGeom prst="bentConnector3">
            <a:avLst>
              <a:gd name="adj1" fmla="val -380049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Conector: Angulado 196">
            <a:extLst>
              <a:ext uri="{FF2B5EF4-FFF2-40B4-BE49-F238E27FC236}">
                <a16:creationId xmlns:a16="http://schemas.microsoft.com/office/drawing/2014/main" id="{A7D16146-5CEB-4A74-B3D6-DCDA712E57F8}"/>
              </a:ext>
            </a:extLst>
          </p:cNvPr>
          <p:cNvCxnSpPr>
            <a:cxnSpLocks/>
          </p:cNvCxnSpPr>
          <p:nvPr/>
        </p:nvCxnSpPr>
        <p:spPr>
          <a:xfrm flipH="1">
            <a:off x="10833978" y="2338057"/>
            <a:ext cx="4010" cy="1445497"/>
          </a:xfrm>
          <a:prstGeom prst="bentConnector3">
            <a:avLst>
              <a:gd name="adj1" fmla="val -570074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Conector: Angulado 199">
            <a:extLst>
              <a:ext uri="{FF2B5EF4-FFF2-40B4-BE49-F238E27FC236}">
                <a16:creationId xmlns:a16="http://schemas.microsoft.com/office/drawing/2014/main" id="{5D1C12BD-0844-49C9-9D82-AD913F09681E}"/>
              </a:ext>
            </a:extLst>
          </p:cNvPr>
          <p:cNvCxnSpPr>
            <a:cxnSpLocks/>
            <a:endCxn id="65" idx="3"/>
          </p:cNvCxnSpPr>
          <p:nvPr/>
        </p:nvCxnSpPr>
        <p:spPr>
          <a:xfrm flipH="1">
            <a:off x="10835983" y="2338057"/>
            <a:ext cx="2005" cy="760224"/>
          </a:xfrm>
          <a:prstGeom prst="bentConnector3">
            <a:avLst>
              <a:gd name="adj1" fmla="val -11401496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tângulo de cantos arredondados 8">
            <a:extLst>
              <a:ext uri="{FF2B5EF4-FFF2-40B4-BE49-F238E27FC236}">
                <a16:creationId xmlns:a16="http://schemas.microsoft.com/office/drawing/2014/main" id="{8DE9E203-BE8F-EB7F-E5C0-86D798B892EC}"/>
              </a:ext>
            </a:extLst>
          </p:cNvPr>
          <p:cNvSpPr/>
          <p:nvPr/>
        </p:nvSpPr>
        <p:spPr>
          <a:xfrm>
            <a:off x="8381797" y="2756154"/>
            <a:ext cx="1101100" cy="657800"/>
          </a:xfrm>
          <a:prstGeom prst="roundRect">
            <a:avLst/>
          </a:prstGeom>
          <a:solidFill>
            <a:srgbClr val="F8CBAD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50" dirty="0">
                <a:solidFill>
                  <a:prstClr val="black"/>
                </a:solidFill>
                <a:latin typeface="Calibri" panose="020F0502020204030204"/>
              </a:rPr>
              <a:t>Coordenação</a:t>
            </a: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Jurídica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Cristiane F. Zanella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" name="Conector: Angulado 28">
            <a:extLst>
              <a:ext uri="{FF2B5EF4-FFF2-40B4-BE49-F238E27FC236}">
                <a16:creationId xmlns:a16="http://schemas.microsoft.com/office/drawing/2014/main" id="{2CDF48D0-072E-7DE6-C402-5E17661118D3}"/>
              </a:ext>
            </a:extLst>
          </p:cNvPr>
          <p:cNvCxnSpPr>
            <a:cxnSpLocks/>
          </p:cNvCxnSpPr>
          <p:nvPr/>
        </p:nvCxnSpPr>
        <p:spPr>
          <a:xfrm>
            <a:off x="10822950" y="3093332"/>
            <a:ext cx="2005" cy="3481993"/>
          </a:xfrm>
          <a:prstGeom prst="bentConnector3">
            <a:avLst>
              <a:gd name="adj1" fmla="val 11501496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tângulo de cantos arredondados 8">
            <a:extLst>
              <a:ext uri="{FF2B5EF4-FFF2-40B4-BE49-F238E27FC236}">
                <a16:creationId xmlns:a16="http://schemas.microsoft.com/office/drawing/2014/main" id="{403DF031-90A7-D527-571E-0B0067A5A4F5}"/>
              </a:ext>
            </a:extLst>
          </p:cNvPr>
          <p:cNvSpPr/>
          <p:nvPr/>
        </p:nvSpPr>
        <p:spPr>
          <a:xfrm>
            <a:off x="9722227" y="6226849"/>
            <a:ext cx="1100723" cy="518299"/>
          </a:xfrm>
          <a:prstGeom prst="roundRect">
            <a:avLst/>
          </a:prstGeom>
          <a:solidFill>
            <a:srgbClr val="F8CBAD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50" dirty="0">
                <a:solidFill>
                  <a:prstClr val="black"/>
                </a:solidFill>
                <a:latin typeface="Calibri" panose="020F0502020204030204"/>
              </a:rPr>
              <a:t>Supervisão Planejamento e Controle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50" dirty="0">
                <a:solidFill>
                  <a:prstClr val="black"/>
                </a:solidFill>
                <a:latin typeface="Calibri" panose="020F0502020204030204"/>
              </a:rPr>
              <a:t>Vinícius Félix</a:t>
            </a: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ângulo de cantos arredondados 8">
            <a:extLst>
              <a:ext uri="{FF2B5EF4-FFF2-40B4-BE49-F238E27FC236}">
                <a16:creationId xmlns:a16="http://schemas.microsoft.com/office/drawing/2014/main" id="{F376A0A8-D642-104A-EDF2-B7AB819E6C38}"/>
              </a:ext>
            </a:extLst>
          </p:cNvPr>
          <p:cNvSpPr/>
          <p:nvPr/>
        </p:nvSpPr>
        <p:spPr>
          <a:xfrm>
            <a:off x="2079438" y="1946255"/>
            <a:ext cx="1100723" cy="657799"/>
          </a:xfrm>
          <a:prstGeom prst="roundRect">
            <a:avLst/>
          </a:prstGeom>
          <a:solidFill>
            <a:srgbClr val="F7B255">
              <a:alpha val="96863"/>
            </a:srgb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Operações e SSMA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Victor Teixeira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id="{FA9430CE-F2FE-80B7-BC4F-12EE343AC493}"/>
              </a:ext>
            </a:extLst>
          </p:cNvPr>
          <p:cNvCxnSpPr>
            <a:cxnSpLocks/>
          </p:cNvCxnSpPr>
          <p:nvPr/>
        </p:nvCxnSpPr>
        <p:spPr>
          <a:xfrm>
            <a:off x="860208" y="1811504"/>
            <a:ext cx="356318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9" name="Conector reto 1348">
            <a:extLst>
              <a:ext uri="{FF2B5EF4-FFF2-40B4-BE49-F238E27FC236}">
                <a16:creationId xmlns:a16="http://schemas.microsoft.com/office/drawing/2014/main" id="{D4717210-20ED-8786-51C3-BA3EFC304F20}"/>
              </a:ext>
            </a:extLst>
          </p:cNvPr>
          <p:cNvCxnSpPr>
            <a:cxnSpLocks/>
          </p:cNvCxnSpPr>
          <p:nvPr/>
        </p:nvCxnSpPr>
        <p:spPr>
          <a:xfrm>
            <a:off x="860208" y="1811504"/>
            <a:ext cx="0" cy="5342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tângulo de cantos arredondados 8">
            <a:extLst>
              <a:ext uri="{FF2B5EF4-FFF2-40B4-BE49-F238E27FC236}">
                <a16:creationId xmlns:a16="http://schemas.microsoft.com/office/drawing/2014/main" id="{FF2FB8E9-578B-CEF6-B102-7B54F856076C}"/>
              </a:ext>
            </a:extLst>
          </p:cNvPr>
          <p:cNvSpPr/>
          <p:nvPr/>
        </p:nvSpPr>
        <p:spPr>
          <a:xfrm>
            <a:off x="313688" y="2112258"/>
            <a:ext cx="1101100" cy="614267"/>
          </a:xfrm>
          <a:prstGeom prst="roundRect">
            <a:avLst/>
          </a:prstGeom>
          <a:solidFill>
            <a:srgbClr val="F4B18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GDO de </a:t>
            </a:r>
            <a:r>
              <a:rPr kumimoji="0" lang="pt-BR" sz="8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Pricing</a:t>
            </a: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Rodrigo Machado</a:t>
            </a: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50" name="Conector reto 1349">
            <a:extLst>
              <a:ext uri="{FF2B5EF4-FFF2-40B4-BE49-F238E27FC236}">
                <a16:creationId xmlns:a16="http://schemas.microsoft.com/office/drawing/2014/main" id="{2921EB1E-90C0-7C53-0104-CAC98BDC4702}"/>
              </a:ext>
            </a:extLst>
          </p:cNvPr>
          <p:cNvCxnSpPr>
            <a:cxnSpLocks/>
          </p:cNvCxnSpPr>
          <p:nvPr/>
        </p:nvCxnSpPr>
        <p:spPr>
          <a:xfrm>
            <a:off x="4423397" y="1809622"/>
            <a:ext cx="0" cy="3508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tângulo de cantos arredondados 8">
            <a:extLst>
              <a:ext uri="{FF2B5EF4-FFF2-40B4-BE49-F238E27FC236}">
                <a16:creationId xmlns:a16="http://schemas.microsoft.com/office/drawing/2014/main" id="{31900105-352D-98A8-BC9B-5CBA4C0D5115}"/>
              </a:ext>
            </a:extLst>
          </p:cNvPr>
          <p:cNvSpPr/>
          <p:nvPr/>
        </p:nvSpPr>
        <p:spPr>
          <a:xfrm>
            <a:off x="3891754" y="2096021"/>
            <a:ext cx="1101100" cy="657800"/>
          </a:xfrm>
          <a:prstGeom prst="roundRect">
            <a:avLst/>
          </a:prstGeom>
          <a:solidFill>
            <a:srgbClr val="F4B18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Gerência </a:t>
            </a:r>
            <a:r>
              <a:rPr lang="pt-BR" sz="850" dirty="0">
                <a:solidFill>
                  <a:prstClr val="black"/>
                </a:solidFill>
                <a:latin typeface="Calibri" panose="020F0502020204030204"/>
              </a:rPr>
              <a:t>Gente &amp; Gestão</a:t>
            </a:r>
            <a:endParaRPr kumimoji="0" lang="pt-BR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Priscila L. Neves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66C6A0AE-5808-E6A9-028E-AA5A5F8C3900}"/>
              </a:ext>
            </a:extLst>
          </p:cNvPr>
          <p:cNvCxnSpPr>
            <a:cxnSpLocks/>
          </p:cNvCxnSpPr>
          <p:nvPr/>
        </p:nvCxnSpPr>
        <p:spPr>
          <a:xfrm>
            <a:off x="1409369" y="2836587"/>
            <a:ext cx="2485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B8A76089-2CD4-F9BC-EFC8-013CA350108B}"/>
              </a:ext>
            </a:extLst>
          </p:cNvPr>
          <p:cNvCxnSpPr>
            <a:cxnSpLocks/>
          </p:cNvCxnSpPr>
          <p:nvPr/>
        </p:nvCxnSpPr>
        <p:spPr>
          <a:xfrm>
            <a:off x="3887095" y="2836587"/>
            <a:ext cx="7724" cy="5753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4" name="Conector reto 1343">
            <a:extLst>
              <a:ext uri="{FF2B5EF4-FFF2-40B4-BE49-F238E27FC236}">
                <a16:creationId xmlns:a16="http://schemas.microsoft.com/office/drawing/2014/main" id="{2DBBD39F-8A61-1A2B-0419-6F5D848D71A5}"/>
              </a:ext>
            </a:extLst>
          </p:cNvPr>
          <p:cNvCxnSpPr>
            <a:cxnSpLocks/>
          </p:cNvCxnSpPr>
          <p:nvPr/>
        </p:nvCxnSpPr>
        <p:spPr>
          <a:xfrm>
            <a:off x="1409370" y="2842193"/>
            <a:ext cx="0" cy="5270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6" name="Conector reto 1345">
            <a:extLst>
              <a:ext uri="{FF2B5EF4-FFF2-40B4-BE49-F238E27FC236}">
                <a16:creationId xmlns:a16="http://schemas.microsoft.com/office/drawing/2014/main" id="{B8FDFBC7-4B9B-C3C0-2ACE-CAC8B4A2064D}"/>
              </a:ext>
            </a:extLst>
          </p:cNvPr>
          <p:cNvCxnSpPr>
            <a:cxnSpLocks/>
          </p:cNvCxnSpPr>
          <p:nvPr/>
        </p:nvCxnSpPr>
        <p:spPr>
          <a:xfrm flipH="1">
            <a:off x="2629799" y="2604054"/>
            <a:ext cx="1" cy="7101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7" name="Retângulo de cantos arredondados 8">
            <a:extLst>
              <a:ext uri="{FF2B5EF4-FFF2-40B4-BE49-F238E27FC236}">
                <a16:creationId xmlns:a16="http://schemas.microsoft.com/office/drawing/2014/main" id="{2B0476B4-8800-42B6-AA65-3BA241D22E88}"/>
              </a:ext>
            </a:extLst>
          </p:cNvPr>
          <p:cNvSpPr/>
          <p:nvPr/>
        </p:nvSpPr>
        <p:spPr>
          <a:xfrm>
            <a:off x="3322297" y="3194262"/>
            <a:ext cx="1101100" cy="657800"/>
          </a:xfrm>
          <a:prstGeom prst="roundRect">
            <a:avLst/>
          </a:prstGeom>
          <a:solidFill>
            <a:srgbClr val="F8CBAD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Especialista SSMAQ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50" dirty="0">
                <a:solidFill>
                  <a:prstClr val="black"/>
                </a:solidFill>
                <a:latin typeface="Calibri" panose="020F0502020204030204"/>
              </a:rPr>
              <a:t>Carlos Policarpo</a:t>
            </a:r>
          </a:p>
        </p:txBody>
      </p:sp>
      <p:sp>
        <p:nvSpPr>
          <p:cNvPr id="1351" name="Retângulo de cantos arredondados 8">
            <a:extLst>
              <a:ext uri="{FF2B5EF4-FFF2-40B4-BE49-F238E27FC236}">
                <a16:creationId xmlns:a16="http://schemas.microsoft.com/office/drawing/2014/main" id="{CAE370E6-3614-3EE3-BD18-A69DC5673CD8}"/>
              </a:ext>
            </a:extLst>
          </p:cNvPr>
          <p:cNvSpPr/>
          <p:nvPr/>
        </p:nvSpPr>
        <p:spPr>
          <a:xfrm>
            <a:off x="874126" y="3197292"/>
            <a:ext cx="1101100" cy="657800"/>
          </a:xfrm>
          <a:prstGeom prst="roundRect">
            <a:avLst/>
          </a:prstGeom>
          <a:solidFill>
            <a:srgbClr val="F4B18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Coordenação Operações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Carlos Henrique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4" name="Retângulo de cantos arredondados 8">
            <a:extLst>
              <a:ext uri="{FF2B5EF4-FFF2-40B4-BE49-F238E27FC236}">
                <a16:creationId xmlns:a16="http://schemas.microsoft.com/office/drawing/2014/main" id="{4D501EA8-9E3A-47AB-919D-12AE60D08677}"/>
              </a:ext>
            </a:extLst>
          </p:cNvPr>
          <p:cNvSpPr/>
          <p:nvPr/>
        </p:nvSpPr>
        <p:spPr>
          <a:xfrm>
            <a:off x="2095010" y="3047003"/>
            <a:ext cx="1101100" cy="657800"/>
          </a:xfrm>
          <a:prstGeom prst="roundRect">
            <a:avLst/>
          </a:prstGeom>
          <a:solidFill>
            <a:srgbClr val="F4B18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50" i="1" dirty="0">
                <a:solidFill>
                  <a:prstClr val="black"/>
                </a:solidFill>
                <a:latin typeface="Calibri" panose="020F0502020204030204"/>
              </a:rPr>
              <a:t>Felipe Lima</a:t>
            </a: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55" name="Conector reto 1354">
            <a:extLst>
              <a:ext uri="{FF2B5EF4-FFF2-40B4-BE49-F238E27FC236}">
                <a16:creationId xmlns:a16="http://schemas.microsoft.com/office/drawing/2014/main" id="{5E816C19-ECBF-A0BB-585C-A6664AE04B01}"/>
              </a:ext>
            </a:extLst>
          </p:cNvPr>
          <p:cNvCxnSpPr>
            <a:cxnSpLocks/>
          </p:cNvCxnSpPr>
          <p:nvPr/>
        </p:nvCxnSpPr>
        <p:spPr>
          <a:xfrm>
            <a:off x="2175959" y="3728579"/>
            <a:ext cx="0" cy="25588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2" name="Conector reto 1361">
            <a:extLst>
              <a:ext uri="{FF2B5EF4-FFF2-40B4-BE49-F238E27FC236}">
                <a16:creationId xmlns:a16="http://schemas.microsoft.com/office/drawing/2014/main" id="{2C41C299-1EBE-804F-BA51-BD1F28F3B71E}"/>
              </a:ext>
            </a:extLst>
          </p:cNvPr>
          <p:cNvCxnSpPr/>
          <p:nvPr/>
        </p:nvCxnSpPr>
        <p:spPr>
          <a:xfrm>
            <a:off x="2175959" y="4520305"/>
            <a:ext cx="476135" cy="129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0" name="Conector reto 1369">
            <a:extLst>
              <a:ext uri="{FF2B5EF4-FFF2-40B4-BE49-F238E27FC236}">
                <a16:creationId xmlns:a16="http://schemas.microsoft.com/office/drawing/2014/main" id="{FC8CC1F3-DA3A-C5E0-B2FE-DF58343F1F7A}"/>
              </a:ext>
            </a:extLst>
          </p:cNvPr>
          <p:cNvCxnSpPr/>
          <p:nvPr/>
        </p:nvCxnSpPr>
        <p:spPr>
          <a:xfrm>
            <a:off x="2188993" y="5644479"/>
            <a:ext cx="476135" cy="129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9" name="Conector reto 938">
            <a:extLst>
              <a:ext uri="{FF2B5EF4-FFF2-40B4-BE49-F238E27FC236}">
                <a16:creationId xmlns:a16="http://schemas.microsoft.com/office/drawing/2014/main" id="{339971B5-E3C8-6A13-7BD3-93F25767413A}"/>
              </a:ext>
            </a:extLst>
          </p:cNvPr>
          <p:cNvCxnSpPr>
            <a:cxnSpLocks/>
          </p:cNvCxnSpPr>
          <p:nvPr/>
        </p:nvCxnSpPr>
        <p:spPr>
          <a:xfrm>
            <a:off x="5871655" y="2743104"/>
            <a:ext cx="16799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0" name="Conector reto 939">
            <a:extLst>
              <a:ext uri="{FF2B5EF4-FFF2-40B4-BE49-F238E27FC236}">
                <a16:creationId xmlns:a16="http://schemas.microsoft.com/office/drawing/2014/main" id="{A649D19E-BB87-C22A-B843-ADEEC584DCFD}"/>
              </a:ext>
            </a:extLst>
          </p:cNvPr>
          <p:cNvCxnSpPr>
            <a:cxnSpLocks/>
          </p:cNvCxnSpPr>
          <p:nvPr/>
        </p:nvCxnSpPr>
        <p:spPr>
          <a:xfrm>
            <a:off x="7530507" y="2743104"/>
            <a:ext cx="7724" cy="5753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1" name="Conector reto 940">
            <a:extLst>
              <a:ext uri="{FF2B5EF4-FFF2-40B4-BE49-F238E27FC236}">
                <a16:creationId xmlns:a16="http://schemas.microsoft.com/office/drawing/2014/main" id="{43DABDC4-35D0-F2C3-233D-5B3A0A60E25A}"/>
              </a:ext>
            </a:extLst>
          </p:cNvPr>
          <p:cNvCxnSpPr>
            <a:cxnSpLocks/>
          </p:cNvCxnSpPr>
          <p:nvPr/>
        </p:nvCxnSpPr>
        <p:spPr>
          <a:xfrm>
            <a:off x="5871655" y="2748710"/>
            <a:ext cx="0" cy="5270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2" name="Conector reto 941">
            <a:extLst>
              <a:ext uri="{FF2B5EF4-FFF2-40B4-BE49-F238E27FC236}">
                <a16:creationId xmlns:a16="http://schemas.microsoft.com/office/drawing/2014/main" id="{1CBAD314-2531-2A28-D575-BA0967736ACA}"/>
              </a:ext>
            </a:extLst>
          </p:cNvPr>
          <p:cNvCxnSpPr>
            <a:cxnSpLocks/>
          </p:cNvCxnSpPr>
          <p:nvPr/>
        </p:nvCxnSpPr>
        <p:spPr>
          <a:xfrm flipH="1">
            <a:off x="6715222" y="2510571"/>
            <a:ext cx="8372" cy="243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8" name="Retângulo de cantos arredondados 8">
            <a:extLst>
              <a:ext uri="{FF2B5EF4-FFF2-40B4-BE49-F238E27FC236}">
                <a16:creationId xmlns:a16="http://schemas.microsoft.com/office/drawing/2014/main" id="{85EC7B95-F685-4EE7-8243-B04153F2C042}"/>
              </a:ext>
            </a:extLst>
          </p:cNvPr>
          <p:cNvSpPr/>
          <p:nvPr/>
        </p:nvSpPr>
        <p:spPr>
          <a:xfrm>
            <a:off x="5404979" y="2827353"/>
            <a:ext cx="1104612" cy="664227"/>
          </a:xfrm>
          <a:prstGeom prst="roundRect">
            <a:avLst/>
          </a:prstGeom>
          <a:solidFill>
            <a:srgbClr val="F4B18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Gerência Suprimentos e TI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50" dirty="0">
                <a:solidFill>
                  <a:prstClr val="black"/>
                </a:solidFill>
                <a:latin typeface="Calibri" panose="020F0502020204030204"/>
              </a:rPr>
              <a:t>Alessandro </a:t>
            </a:r>
            <a:r>
              <a:rPr lang="pt-BR" sz="850" dirty="0" err="1">
                <a:solidFill>
                  <a:prstClr val="black"/>
                </a:solidFill>
                <a:latin typeface="Calibri" panose="020F0502020204030204"/>
              </a:rPr>
              <a:t>Zerbone</a:t>
            </a: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9" name="Retângulo de cantos arredondados 8">
            <a:extLst>
              <a:ext uri="{FF2B5EF4-FFF2-40B4-BE49-F238E27FC236}">
                <a16:creationId xmlns:a16="http://schemas.microsoft.com/office/drawing/2014/main" id="{03D692B9-07BF-A531-6977-D319EDC2FD36}"/>
              </a:ext>
            </a:extLst>
          </p:cNvPr>
          <p:cNvSpPr/>
          <p:nvPr/>
        </p:nvSpPr>
        <p:spPr>
          <a:xfrm>
            <a:off x="6928711" y="2847832"/>
            <a:ext cx="1101100" cy="614267"/>
          </a:xfrm>
          <a:prstGeom prst="roundRect">
            <a:avLst/>
          </a:prstGeom>
          <a:solidFill>
            <a:srgbClr val="F4B18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Gerência de Frota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Allan Fonseca</a:t>
            </a: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55" name="Conector reto 954">
            <a:extLst>
              <a:ext uri="{FF2B5EF4-FFF2-40B4-BE49-F238E27FC236}">
                <a16:creationId xmlns:a16="http://schemas.microsoft.com/office/drawing/2014/main" id="{90D2EBA0-537C-B15E-6DFE-F4505CA3685B}"/>
              </a:ext>
            </a:extLst>
          </p:cNvPr>
          <p:cNvCxnSpPr>
            <a:cxnSpLocks/>
          </p:cNvCxnSpPr>
          <p:nvPr/>
        </p:nvCxnSpPr>
        <p:spPr>
          <a:xfrm>
            <a:off x="5483626" y="3542449"/>
            <a:ext cx="889" cy="20837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6" name="Conector reto 955">
            <a:extLst>
              <a:ext uri="{FF2B5EF4-FFF2-40B4-BE49-F238E27FC236}">
                <a16:creationId xmlns:a16="http://schemas.microsoft.com/office/drawing/2014/main" id="{EB2E8FE3-C82E-F0A4-B106-46F5833EAB92}"/>
              </a:ext>
            </a:extLst>
          </p:cNvPr>
          <p:cNvCxnSpPr/>
          <p:nvPr/>
        </p:nvCxnSpPr>
        <p:spPr>
          <a:xfrm>
            <a:off x="5484515" y="3974200"/>
            <a:ext cx="476135" cy="129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7" name="Conector reto 956">
            <a:extLst>
              <a:ext uri="{FF2B5EF4-FFF2-40B4-BE49-F238E27FC236}">
                <a16:creationId xmlns:a16="http://schemas.microsoft.com/office/drawing/2014/main" id="{F56AC922-9A7D-623C-9CDD-DFCE0EE93C6B}"/>
              </a:ext>
            </a:extLst>
          </p:cNvPr>
          <p:cNvCxnSpPr/>
          <p:nvPr/>
        </p:nvCxnSpPr>
        <p:spPr>
          <a:xfrm>
            <a:off x="5471268" y="4757323"/>
            <a:ext cx="476135" cy="129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tângulo de cantos arredondados 8">
            <a:extLst>
              <a:ext uri="{FF2B5EF4-FFF2-40B4-BE49-F238E27FC236}">
                <a16:creationId xmlns:a16="http://schemas.microsoft.com/office/drawing/2014/main" id="{3B442E24-E33C-D470-337E-699BAC99743E}"/>
              </a:ext>
            </a:extLst>
          </p:cNvPr>
          <p:cNvSpPr/>
          <p:nvPr/>
        </p:nvSpPr>
        <p:spPr>
          <a:xfrm>
            <a:off x="5620106" y="3630804"/>
            <a:ext cx="1121587" cy="686793"/>
          </a:xfrm>
          <a:prstGeom prst="roundRect">
            <a:avLst/>
          </a:prstGeom>
          <a:solidFill>
            <a:srgbClr val="F8CBAD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50" i="1" dirty="0">
                <a:solidFill>
                  <a:prstClr val="black"/>
                </a:solidFill>
                <a:latin typeface="Calibri" panose="020F0502020204030204"/>
              </a:rPr>
              <a:t>Supervisão de Suprimentos  Rafael Lemos</a:t>
            </a:r>
          </a:p>
        </p:txBody>
      </p:sp>
      <p:sp>
        <p:nvSpPr>
          <p:cNvPr id="12" name="Retângulo de cantos arredondados 8">
            <a:extLst>
              <a:ext uri="{FF2B5EF4-FFF2-40B4-BE49-F238E27FC236}">
                <a16:creationId xmlns:a16="http://schemas.microsoft.com/office/drawing/2014/main" id="{A3862AC0-D738-884D-37BD-1D3B3B2D6746}"/>
              </a:ext>
            </a:extLst>
          </p:cNvPr>
          <p:cNvSpPr/>
          <p:nvPr/>
        </p:nvSpPr>
        <p:spPr>
          <a:xfrm>
            <a:off x="5620106" y="4456821"/>
            <a:ext cx="1121587" cy="686793"/>
          </a:xfrm>
          <a:prstGeom prst="roundRect">
            <a:avLst/>
          </a:prstGeom>
          <a:solidFill>
            <a:srgbClr val="F8CBAD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50" i="1" dirty="0">
                <a:solidFill>
                  <a:prstClr val="black"/>
                </a:solidFill>
                <a:latin typeface="Calibri" panose="020F0502020204030204"/>
              </a:rPr>
              <a:t>Supervisão de TI  </a:t>
            </a:r>
            <a:r>
              <a:rPr lang="pt-BR" sz="850" i="1" dirty="0" err="1">
                <a:solidFill>
                  <a:prstClr val="black"/>
                </a:solidFill>
                <a:latin typeface="Calibri" panose="020F0502020204030204"/>
              </a:rPr>
              <a:t>Julcimar</a:t>
            </a:r>
            <a:r>
              <a:rPr lang="pt-BR" sz="850" i="1" dirty="0">
                <a:solidFill>
                  <a:prstClr val="black"/>
                </a:solidFill>
                <a:latin typeface="Calibri" panose="020F0502020204030204"/>
              </a:rPr>
              <a:t> Rodrigues</a:t>
            </a:r>
          </a:p>
        </p:txBody>
      </p: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220B54F1-2684-3480-5A6C-388D406670B1}"/>
              </a:ext>
            </a:extLst>
          </p:cNvPr>
          <p:cNvCxnSpPr/>
          <p:nvPr/>
        </p:nvCxnSpPr>
        <p:spPr>
          <a:xfrm>
            <a:off x="5486520" y="5619745"/>
            <a:ext cx="476135" cy="129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tângulo de cantos arredondados 8">
            <a:extLst>
              <a:ext uri="{FF2B5EF4-FFF2-40B4-BE49-F238E27FC236}">
                <a16:creationId xmlns:a16="http://schemas.microsoft.com/office/drawing/2014/main" id="{CF4AC8BD-F241-D465-AAB1-86A48296132E}"/>
              </a:ext>
            </a:extLst>
          </p:cNvPr>
          <p:cNvSpPr/>
          <p:nvPr/>
        </p:nvSpPr>
        <p:spPr>
          <a:xfrm>
            <a:off x="5620106" y="5282838"/>
            <a:ext cx="1121587" cy="686793"/>
          </a:xfrm>
          <a:prstGeom prst="roundRect">
            <a:avLst/>
          </a:prstGeom>
          <a:solidFill>
            <a:srgbClr val="F8CBAD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50" i="1" dirty="0">
                <a:solidFill>
                  <a:prstClr val="black"/>
                </a:solidFill>
                <a:latin typeface="Calibri" panose="020F0502020204030204"/>
              </a:rPr>
              <a:t>Supervisão de Programação  Danilo Costa</a:t>
            </a:r>
          </a:p>
        </p:txBody>
      </p: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id="{D9F94537-0141-0497-DE73-4F28527493DC}"/>
              </a:ext>
            </a:extLst>
          </p:cNvPr>
          <p:cNvCxnSpPr>
            <a:cxnSpLocks/>
          </p:cNvCxnSpPr>
          <p:nvPr/>
        </p:nvCxnSpPr>
        <p:spPr>
          <a:xfrm>
            <a:off x="7018715" y="3491580"/>
            <a:ext cx="0" cy="12187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DFC924E5-E42D-A845-05A0-60DB78F72057}"/>
              </a:ext>
            </a:extLst>
          </p:cNvPr>
          <p:cNvCxnSpPr/>
          <p:nvPr/>
        </p:nvCxnSpPr>
        <p:spPr>
          <a:xfrm>
            <a:off x="7028073" y="3974200"/>
            <a:ext cx="476135" cy="129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8" name="Retângulo de cantos arredondados 8">
            <a:extLst>
              <a:ext uri="{FF2B5EF4-FFF2-40B4-BE49-F238E27FC236}">
                <a16:creationId xmlns:a16="http://schemas.microsoft.com/office/drawing/2014/main" id="{4FDCD71E-267C-8B3C-3725-B3634F6CBCB5}"/>
              </a:ext>
            </a:extLst>
          </p:cNvPr>
          <p:cNvSpPr/>
          <p:nvPr/>
        </p:nvSpPr>
        <p:spPr>
          <a:xfrm>
            <a:off x="7149058" y="3621416"/>
            <a:ext cx="1101100" cy="614267"/>
          </a:xfrm>
          <a:prstGeom prst="roundRect">
            <a:avLst/>
          </a:prstGeom>
          <a:solidFill>
            <a:srgbClr val="F4B18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Coordenação de Frota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Márcio Pietro</a:t>
            </a: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1C7FA59B-14BF-A9CD-EDAB-B7D13AF4EDE4}"/>
              </a:ext>
            </a:extLst>
          </p:cNvPr>
          <p:cNvCxnSpPr/>
          <p:nvPr/>
        </p:nvCxnSpPr>
        <p:spPr>
          <a:xfrm>
            <a:off x="7028073" y="4697331"/>
            <a:ext cx="476135" cy="129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tângulo de cantos arredondados 8">
            <a:extLst>
              <a:ext uri="{FF2B5EF4-FFF2-40B4-BE49-F238E27FC236}">
                <a16:creationId xmlns:a16="http://schemas.microsoft.com/office/drawing/2014/main" id="{0511AF85-D740-A9EB-74E1-59B2FF1EF6F0}"/>
              </a:ext>
            </a:extLst>
          </p:cNvPr>
          <p:cNvSpPr/>
          <p:nvPr/>
        </p:nvSpPr>
        <p:spPr>
          <a:xfrm>
            <a:off x="7149058" y="4364188"/>
            <a:ext cx="1101100" cy="657800"/>
          </a:xfrm>
          <a:prstGeom prst="roundRect">
            <a:avLst/>
          </a:prstGeom>
          <a:solidFill>
            <a:srgbClr val="F8CBAD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Especialista Frota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50" dirty="0" err="1">
                <a:solidFill>
                  <a:prstClr val="black"/>
                </a:solidFill>
                <a:latin typeface="Calibri" panose="020F0502020204030204"/>
              </a:rPr>
              <a:t>Katiuce</a:t>
            </a:r>
            <a:r>
              <a:rPr lang="pt-BR" sz="850" dirty="0">
                <a:solidFill>
                  <a:prstClr val="black"/>
                </a:solidFill>
                <a:latin typeface="Calibri" panose="020F0502020204030204"/>
              </a:rPr>
              <a:t> Cordeiro</a:t>
            </a:r>
            <a:endParaRPr lang="pt-BR" sz="850" i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2" name="Retângulo de cantos arredondados 3">
            <a:extLst>
              <a:ext uri="{FF2B5EF4-FFF2-40B4-BE49-F238E27FC236}">
                <a16:creationId xmlns:a16="http://schemas.microsoft.com/office/drawing/2014/main" id="{7A7B860B-C29F-1449-5D47-3C00835DDE34}"/>
              </a:ext>
            </a:extLst>
          </p:cNvPr>
          <p:cNvSpPr/>
          <p:nvPr/>
        </p:nvSpPr>
        <p:spPr>
          <a:xfrm>
            <a:off x="4950054" y="96588"/>
            <a:ext cx="1962615" cy="382636"/>
          </a:xfrm>
          <a:prstGeom prst="roundRect">
            <a:avLst/>
          </a:prstGeom>
          <a:solidFill>
            <a:srgbClr val="CD5A0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Vice Presidência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Marcos A. Jeske</a:t>
            </a:r>
          </a:p>
        </p:txBody>
      </p:sp>
      <p:cxnSp>
        <p:nvCxnSpPr>
          <p:cNvPr id="43" name="Conector reto 42">
            <a:extLst>
              <a:ext uri="{FF2B5EF4-FFF2-40B4-BE49-F238E27FC236}">
                <a16:creationId xmlns:a16="http://schemas.microsoft.com/office/drawing/2014/main" id="{A7836E30-9F46-BCE0-4C07-A8DB476757E4}"/>
              </a:ext>
            </a:extLst>
          </p:cNvPr>
          <p:cNvCxnSpPr>
            <a:cxnSpLocks/>
          </p:cNvCxnSpPr>
          <p:nvPr/>
        </p:nvCxnSpPr>
        <p:spPr>
          <a:xfrm>
            <a:off x="2665128" y="672514"/>
            <a:ext cx="75697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038FF876-4FB6-7F9F-5CA4-331D59F3A169}"/>
              </a:ext>
            </a:extLst>
          </p:cNvPr>
          <p:cNvCxnSpPr>
            <a:cxnSpLocks/>
          </p:cNvCxnSpPr>
          <p:nvPr/>
        </p:nvCxnSpPr>
        <p:spPr>
          <a:xfrm>
            <a:off x="5871655" y="479224"/>
            <a:ext cx="0" cy="1932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to 48">
            <a:extLst>
              <a:ext uri="{FF2B5EF4-FFF2-40B4-BE49-F238E27FC236}">
                <a16:creationId xmlns:a16="http://schemas.microsoft.com/office/drawing/2014/main" id="{8EFF32AD-3D98-6F05-9B2D-4DED2A7833D9}"/>
              </a:ext>
            </a:extLst>
          </p:cNvPr>
          <p:cNvCxnSpPr/>
          <p:nvPr/>
        </p:nvCxnSpPr>
        <p:spPr>
          <a:xfrm>
            <a:off x="2652094" y="672514"/>
            <a:ext cx="13034" cy="3220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4" name="Retângulo de cantos arredondados 8">
            <a:extLst>
              <a:ext uri="{FF2B5EF4-FFF2-40B4-BE49-F238E27FC236}">
                <a16:creationId xmlns:a16="http://schemas.microsoft.com/office/drawing/2014/main" id="{DC1D4A7D-9349-4028-A43C-D8A97ACCD32A}"/>
              </a:ext>
            </a:extLst>
          </p:cNvPr>
          <p:cNvSpPr/>
          <p:nvPr/>
        </p:nvSpPr>
        <p:spPr>
          <a:xfrm>
            <a:off x="2054823" y="849824"/>
            <a:ext cx="1165403" cy="657800"/>
          </a:xfrm>
          <a:prstGeom prst="roundRect">
            <a:avLst/>
          </a:prstGeom>
          <a:solidFill>
            <a:srgbClr val="FC8631">
              <a:alpha val="96863"/>
            </a:srgb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Diretora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750" dirty="0">
                <a:solidFill>
                  <a:prstClr val="black"/>
                </a:solidFill>
                <a:latin typeface="Calibri" panose="020F0502020204030204"/>
              </a:rPr>
              <a:t>Comercial, Operações, SSMA e Gente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Fernanda Machado</a:t>
            </a:r>
          </a:p>
        </p:txBody>
      </p:sp>
      <p:cxnSp>
        <p:nvCxnSpPr>
          <p:cNvPr id="51" name="Conector reto 50">
            <a:extLst>
              <a:ext uri="{FF2B5EF4-FFF2-40B4-BE49-F238E27FC236}">
                <a16:creationId xmlns:a16="http://schemas.microsoft.com/office/drawing/2014/main" id="{48F7555C-A81C-AEB8-97A2-B5F726D629C2}"/>
              </a:ext>
            </a:extLst>
          </p:cNvPr>
          <p:cNvCxnSpPr/>
          <p:nvPr/>
        </p:nvCxnSpPr>
        <p:spPr>
          <a:xfrm>
            <a:off x="6741693" y="672514"/>
            <a:ext cx="0" cy="14397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43" name="Agrupar 942">
            <a:extLst>
              <a:ext uri="{FF2B5EF4-FFF2-40B4-BE49-F238E27FC236}">
                <a16:creationId xmlns:a16="http://schemas.microsoft.com/office/drawing/2014/main" id="{CEA120D5-953B-4622-8283-E861C261B048}"/>
              </a:ext>
            </a:extLst>
          </p:cNvPr>
          <p:cNvGrpSpPr/>
          <p:nvPr/>
        </p:nvGrpSpPr>
        <p:grpSpPr>
          <a:xfrm>
            <a:off x="6177941" y="1973551"/>
            <a:ext cx="1121587" cy="657801"/>
            <a:chOff x="4136594" y="2001099"/>
            <a:chExt cx="1121587" cy="657801"/>
          </a:xfrm>
        </p:grpSpPr>
        <p:sp>
          <p:nvSpPr>
            <p:cNvPr id="945" name="Retângulo de cantos arredondados 8">
              <a:extLst>
                <a:ext uri="{FF2B5EF4-FFF2-40B4-BE49-F238E27FC236}">
                  <a16:creationId xmlns:a16="http://schemas.microsoft.com/office/drawing/2014/main" id="{A4BE36FC-C3F9-4A20-930A-7465F97E7600}"/>
                </a:ext>
              </a:extLst>
            </p:cNvPr>
            <p:cNvSpPr/>
            <p:nvPr/>
          </p:nvSpPr>
          <p:spPr>
            <a:xfrm>
              <a:off x="4154681" y="2001100"/>
              <a:ext cx="1101100" cy="657800"/>
            </a:xfrm>
            <a:prstGeom prst="roundRect">
              <a:avLst/>
            </a:prstGeom>
            <a:solidFill>
              <a:srgbClr val="F7B255">
                <a:alpha val="96863"/>
              </a:srgb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Head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Logíst. Dedicada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Daniel A. Almeida</a:t>
              </a:r>
            </a:p>
          </p:txBody>
        </p:sp>
        <p:sp>
          <p:nvSpPr>
            <p:cNvPr id="946" name="Retângulo de cantos arredondados 8">
              <a:extLst>
                <a:ext uri="{FF2B5EF4-FFF2-40B4-BE49-F238E27FC236}">
                  <a16:creationId xmlns:a16="http://schemas.microsoft.com/office/drawing/2014/main" id="{744DE78A-11DF-4C34-9167-CF414D69A9AC}"/>
                </a:ext>
              </a:extLst>
            </p:cNvPr>
            <p:cNvSpPr/>
            <p:nvPr/>
          </p:nvSpPr>
          <p:spPr>
            <a:xfrm>
              <a:off x="4155661" y="2001099"/>
              <a:ext cx="1101100" cy="657800"/>
            </a:xfrm>
            <a:prstGeom prst="roundRect">
              <a:avLst/>
            </a:prstGeom>
            <a:solidFill>
              <a:srgbClr val="F7B255">
                <a:alpha val="96863"/>
              </a:srgb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Head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Logíst. Dedicada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Daniel A. Almeida</a:t>
              </a:r>
            </a:p>
          </p:txBody>
        </p:sp>
        <p:sp>
          <p:nvSpPr>
            <p:cNvPr id="947" name="Retângulo de cantos arredondados 8">
              <a:extLst>
                <a:ext uri="{FF2B5EF4-FFF2-40B4-BE49-F238E27FC236}">
                  <a16:creationId xmlns:a16="http://schemas.microsoft.com/office/drawing/2014/main" id="{6E9D715B-0B5F-4859-B051-205F4A10EE31}"/>
                </a:ext>
              </a:extLst>
            </p:cNvPr>
            <p:cNvSpPr/>
            <p:nvPr/>
          </p:nvSpPr>
          <p:spPr>
            <a:xfrm>
              <a:off x="4136594" y="2001100"/>
              <a:ext cx="1121587" cy="657800"/>
            </a:xfrm>
            <a:prstGeom prst="roundRect">
              <a:avLst/>
            </a:prstGeom>
            <a:solidFill>
              <a:srgbClr val="F7B255">
                <a:alpha val="96863"/>
              </a:srgb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8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Head de Frota e TI </a:t>
              </a:r>
              <a:r>
                <a:rPr lang="pt-BR" sz="850" i="1" dirty="0">
                  <a:solidFill>
                    <a:prstClr val="black"/>
                  </a:solidFill>
                  <a:latin typeface="Calibri" panose="020F0502020204030204"/>
                </a:rPr>
                <a:t>Sandro A. Klein</a:t>
              </a:r>
              <a:endPara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DFAEB053-EB7F-722F-FFC9-AE2F97928716}"/>
              </a:ext>
            </a:extLst>
          </p:cNvPr>
          <p:cNvCxnSpPr/>
          <p:nvPr/>
        </p:nvCxnSpPr>
        <p:spPr>
          <a:xfrm>
            <a:off x="8887326" y="672514"/>
            <a:ext cx="0" cy="14879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tângulo de cantos arredondados 8">
            <a:extLst>
              <a:ext uri="{FF2B5EF4-FFF2-40B4-BE49-F238E27FC236}">
                <a16:creationId xmlns:a16="http://schemas.microsoft.com/office/drawing/2014/main" id="{E4E097DF-1468-411A-8D6E-EDE0DC4C1D1D}"/>
              </a:ext>
            </a:extLst>
          </p:cNvPr>
          <p:cNvSpPr/>
          <p:nvPr/>
        </p:nvSpPr>
        <p:spPr>
          <a:xfrm>
            <a:off x="8358673" y="1979800"/>
            <a:ext cx="1100723" cy="657799"/>
          </a:xfrm>
          <a:prstGeom prst="roundRect">
            <a:avLst/>
          </a:prstGeom>
          <a:solidFill>
            <a:srgbClr val="F7B255">
              <a:alpha val="96863"/>
            </a:srgb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Jurídico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Roberto M. Nunes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6BFC2CB1-E48B-F85C-CDD4-76DCAFD3507F}"/>
              </a:ext>
            </a:extLst>
          </p:cNvPr>
          <p:cNvCxnSpPr/>
          <p:nvPr/>
        </p:nvCxnSpPr>
        <p:spPr>
          <a:xfrm>
            <a:off x="10234863" y="672514"/>
            <a:ext cx="0" cy="16361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1" name="Retângulo de cantos arredondados 8">
            <a:extLst>
              <a:ext uri="{FF2B5EF4-FFF2-40B4-BE49-F238E27FC236}">
                <a16:creationId xmlns:a16="http://schemas.microsoft.com/office/drawing/2014/main" id="{A4A7BE42-F53A-43C4-826D-E752301B8F0C}"/>
              </a:ext>
            </a:extLst>
          </p:cNvPr>
          <p:cNvSpPr/>
          <p:nvPr/>
        </p:nvSpPr>
        <p:spPr>
          <a:xfrm>
            <a:off x="9737265" y="1984634"/>
            <a:ext cx="1100723" cy="706846"/>
          </a:xfrm>
          <a:prstGeom prst="roundRect">
            <a:avLst/>
          </a:prstGeom>
          <a:solidFill>
            <a:srgbClr val="F7B255">
              <a:alpha val="96863"/>
            </a:srgb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 Controladoria e Finanças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José Maurício  L. S. Junior</a:t>
            </a:r>
          </a:p>
        </p:txBody>
      </p:sp>
      <p:sp>
        <p:nvSpPr>
          <p:cNvPr id="1363" name="Retângulo de cantos arredondados 8">
            <a:extLst>
              <a:ext uri="{FF2B5EF4-FFF2-40B4-BE49-F238E27FC236}">
                <a16:creationId xmlns:a16="http://schemas.microsoft.com/office/drawing/2014/main" id="{5FAD7C22-9379-D165-C875-CDBF903AA102}"/>
              </a:ext>
            </a:extLst>
          </p:cNvPr>
          <p:cNvSpPr/>
          <p:nvPr/>
        </p:nvSpPr>
        <p:spPr>
          <a:xfrm>
            <a:off x="2301867" y="5343368"/>
            <a:ext cx="1208957" cy="657800"/>
          </a:xfrm>
          <a:prstGeom prst="roundRect">
            <a:avLst/>
          </a:prstGeom>
          <a:solidFill>
            <a:srgbClr val="F4B18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Coordenação DPO Gente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5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Taline</a:t>
            </a: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Moreira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62" name="Conector reto 961">
            <a:extLst>
              <a:ext uri="{FF2B5EF4-FFF2-40B4-BE49-F238E27FC236}">
                <a16:creationId xmlns:a16="http://schemas.microsoft.com/office/drawing/2014/main" id="{8A5B0847-E7EF-0EF1-8283-63FA72F00DCD}"/>
              </a:ext>
            </a:extLst>
          </p:cNvPr>
          <p:cNvCxnSpPr/>
          <p:nvPr/>
        </p:nvCxnSpPr>
        <p:spPr>
          <a:xfrm>
            <a:off x="2185467" y="6274415"/>
            <a:ext cx="476135" cy="129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1" name="Retângulo de cantos arredondados 8">
            <a:extLst>
              <a:ext uri="{FF2B5EF4-FFF2-40B4-BE49-F238E27FC236}">
                <a16:creationId xmlns:a16="http://schemas.microsoft.com/office/drawing/2014/main" id="{276B9C8C-163F-4D2E-B05F-52DAA7A07C82}"/>
              </a:ext>
            </a:extLst>
          </p:cNvPr>
          <p:cNvSpPr/>
          <p:nvPr/>
        </p:nvSpPr>
        <p:spPr>
          <a:xfrm>
            <a:off x="2301867" y="6076045"/>
            <a:ext cx="1204945" cy="657800"/>
          </a:xfrm>
          <a:prstGeom prst="roundRect">
            <a:avLst/>
          </a:prstGeom>
          <a:solidFill>
            <a:srgbClr val="F8CBAD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50" dirty="0">
                <a:solidFill>
                  <a:prstClr val="black"/>
                </a:solidFill>
                <a:latin typeface="Calibri" panose="020F0502020204030204"/>
              </a:rPr>
              <a:t>Especialista DPO SSMAQ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5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pt-BR" sz="850" dirty="0" err="1">
                <a:solidFill>
                  <a:prstClr val="black"/>
                </a:solidFill>
                <a:latin typeface="Calibri" panose="020F0502020204030204"/>
              </a:rPr>
              <a:t>Luis</a:t>
            </a:r>
            <a:r>
              <a:rPr lang="pt-BR" sz="850" dirty="0">
                <a:solidFill>
                  <a:prstClr val="black"/>
                </a:solidFill>
                <a:latin typeface="Calibri" panose="020F0502020204030204"/>
              </a:rPr>
              <a:t> Felipe Delfino</a:t>
            </a:r>
            <a:endParaRPr lang="pt-BR" sz="850" i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65" name="Retângulo de cantos arredondados 8">
            <a:extLst>
              <a:ext uri="{FF2B5EF4-FFF2-40B4-BE49-F238E27FC236}">
                <a16:creationId xmlns:a16="http://schemas.microsoft.com/office/drawing/2014/main" id="{65E17744-57CC-7352-6D44-FE3813908AAF}"/>
              </a:ext>
            </a:extLst>
          </p:cNvPr>
          <p:cNvSpPr/>
          <p:nvPr/>
        </p:nvSpPr>
        <p:spPr>
          <a:xfrm>
            <a:off x="2305275" y="3940352"/>
            <a:ext cx="1210738" cy="1340494"/>
          </a:xfrm>
          <a:prstGeom prst="roundRect">
            <a:avLst/>
          </a:prstGeom>
          <a:solidFill>
            <a:srgbClr val="F4B18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Ger</a:t>
            </a:r>
            <a:r>
              <a:rPr lang="pt-BR" sz="700" dirty="0" err="1">
                <a:solidFill>
                  <a:prstClr val="black"/>
                </a:solidFill>
                <a:latin typeface="Calibri" panose="020F0502020204030204"/>
              </a:rPr>
              <a:t>ência</a:t>
            </a:r>
            <a:r>
              <a:rPr lang="pt-BR" sz="700" dirty="0">
                <a:solidFill>
                  <a:prstClr val="black"/>
                </a:solidFill>
                <a:latin typeface="Calibri" panose="020F0502020204030204"/>
              </a:rPr>
              <a:t> Operações</a:t>
            </a:r>
            <a:endParaRPr kumimoji="0" lang="pt-BR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 : Adriano Agra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00" i="1" dirty="0">
                <a:solidFill>
                  <a:prstClr val="black"/>
                </a:solidFill>
                <a:latin typeface="Calibri" panose="020F0502020204030204"/>
              </a:rPr>
              <a:t>MCC: Rodrigo Braz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00" i="1" dirty="0">
                <a:solidFill>
                  <a:prstClr val="black"/>
                </a:solidFill>
                <a:latin typeface="Calibri" panose="020F0502020204030204"/>
              </a:rPr>
              <a:t>CGR: Leandro Dias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GRU: Leon Ribeiro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00" i="1" dirty="0">
                <a:solidFill>
                  <a:prstClr val="black"/>
                </a:solidFill>
                <a:latin typeface="Calibri" panose="020F0502020204030204"/>
              </a:rPr>
              <a:t>FLN: Vagner Ribeiro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00" i="1" dirty="0">
                <a:solidFill>
                  <a:prstClr val="black"/>
                </a:solidFill>
                <a:latin typeface="Calibri" panose="020F0502020204030204"/>
              </a:rPr>
              <a:t>BC: Rodrigo Jardim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PLT: Zilene Mesquita</a:t>
            </a:r>
            <a:r>
              <a:rPr kumimoji="0" lang="pt-BR" sz="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8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67" name="Imagem 966">
            <a:extLst>
              <a:ext uri="{FF2B5EF4-FFF2-40B4-BE49-F238E27FC236}">
                <a16:creationId xmlns:a16="http://schemas.microsoft.com/office/drawing/2014/main" id="{6D83F2EA-52FB-96D7-2CDF-1A4329C64B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86"/>
            <a:ext cx="1458315" cy="430054"/>
          </a:xfrm>
          <a:prstGeom prst="rect">
            <a:avLst/>
          </a:prstGeom>
        </p:spPr>
      </p:pic>
      <p:sp>
        <p:nvSpPr>
          <p:cNvPr id="968" name="CaixaDeTexto 967">
            <a:extLst>
              <a:ext uri="{FF2B5EF4-FFF2-40B4-BE49-F238E27FC236}">
                <a16:creationId xmlns:a16="http://schemas.microsoft.com/office/drawing/2014/main" id="{0CFA0E61-15B2-B3D5-9400-E03B672CAD99}"/>
              </a:ext>
            </a:extLst>
          </p:cNvPr>
          <p:cNvSpPr txBox="1"/>
          <p:nvPr/>
        </p:nvSpPr>
        <p:spPr>
          <a:xfrm>
            <a:off x="66434" y="6222379"/>
            <a:ext cx="295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DATA: 27/05/2024</a:t>
            </a:r>
            <a:endParaRPr lang="pt-BR" sz="1600" b="1" dirty="0">
              <a:solidFill>
                <a:prstClr val="black">
                  <a:lumMod val="65000"/>
                  <a:lumOff val="3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600" b="1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REVISÃO: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0</a:t>
            </a:r>
            <a:r>
              <a:rPr lang="pt-BR" sz="1600" b="1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7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76869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10487</TotalTime>
  <Words>267</Words>
  <Application>Microsoft Office PowerPoint</Application>
  <PresentationFormat>Widescreen</PresentationFormat>
  <Paragraphs>90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Nadine Camilla Vieira Borges</dc:creator>
  <cp:lastModifiedBy>Priscila Lemos Neves</cp:lastModifiedBy>
  <cp:revision>524</cp:revision>
  <dcterms:created xsi:type="dcterms:W3CDTF">2020-03-17T12:42:00Z</dcterms:created>
  <dcterms:modified xsi:type="dcterms:W3CDTF">2024-05-27T13:49:30Z</dcterms:modified>
</cp:coreProperties>
</file>